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3"/>
    <p:sldId id="265" r:id="rId4"/>
    <p:sldId id="257" r:id="rId5"/>
    <p:sldId id="267" r:id="rId6"/>
    <p:sldId id="266" r:id="rId7"/>
    <p:sldId id="258" r:id="rId8"/>
    <p:sldId id="268" r:id="rId9"/>
    <p:sldId id="269" r:id="rId10"/>
    <p:sldId id="270" r:id="rId11"/>
    <p:sldId id="271" r:id="rId12"/>
    <p:sldId id="272" r:id="rId13"/>
    <p:sldId id="291" r:id="rId14"/>
    <p:sldId id="297" r:id="rId15"/>
    <p:sldId id="292" r:id="rId16"/>
    <p:sldId id="293" r:id="rId17"/>
    <p:sldId id="294" r:id="rId18"/>
    <p:sldId id="295" r:id="rId19"/>
    <p:sldId id="298" r:id="rId20"/>
    <p:sldId id="296" r:id="rId21"/>
    <p:sldId id="300" r:id="rId22"/>
    <p:sldId id="299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63" r:id="rId37"/>
    <p:sldId id="264" r:id="rId3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等线"/>
      </a:defRPr>
    </a:lvl1pPr>
    <a:lvl2pPr indent="228600" defTabSz="685800" latinLnBrk="0">
      <a:defRPr sz="900">
        <a:latin typeface="+mn-lt"/>
        <a:ea typeface="+mn-ea"/>
        <a:cs typeface="+mn-cs"/>
        <a:sym typeface="等线"/>
      </a:defRPr>
    </a:lvl2pPr>
    <a:lvl3pPr indent="457200" defTabSz="685800" latinLnBrk="0">
      <a:defRPr sz="900">
        <a:latin typeface="+mn-lt"/>
        <a:ea typeface="+mn-ea"/>
        <a:cs typeface="+mn-cs"/>
        <a:sym typeface="等线"/>
      </a:defRPr>
    </a:lvl3pPr>
    <a:lvl4pPr indent="685800" defTabSz="685800" latinLnBrk="0">
      <a:defRPr sz="900">
        <a:latin typeface="+mn-lt"/>
        <a:ea typeface="+mn-ea"/>
        <a:cs typeface="+mn-cs"/>
        <a:sym typeface="等线"/>
      </a:defRPr>
    </a:lvl4pPr>
    <a:lvl5pPr indent="914400" defTabSz="685800" latinLnBrk="0">
      <a:defRPr sz="900">
        <a:latin typeface="+mn-lt"/>
        <a:ea typeface="+mn-ea"/>
        <a:cs typeface="+mn-cs"/>
        <a:sym typeface="等线"/>
      </a:defRPr>
    </a:lvl5pPr>
    <a:lvl6pPr indent="1143000" defTabSz="685800" latinLnBrk="0">
      <a:defRPr sz="900">
        <a:latin typeface="+mn-lt"/>
        <a:ea typeface="+mn-ea"/>
        <a:cs typeface="+mn-cs"/>
        <a:sym typeface="等线"/>
      </a:defRPr>
    </a:lvl6pPr>
    <a:lvl7pPr indent="1371600" defTabSz="685800" latinLnBrk="0">
      <a:defRPr sz="900">
        <a:latin typeface="+mn-lt"/>
        <a:ea typeface="+mn-ea"/>
        <a:cs typeface="+mn-cs"/>
        <a:sym typeface="等线"/>
      </a:defRPr>
    </a:lvl7pPr>
    <a:lvl8pPr indent="1600200" defTabSz="685800" latinLnBrk="0">
      <a:defRPr sz="900">
        <a:latin typeface="+mn-lt"/>
        <a:ea typeface="+mn-ea"/>
        <a:cs typeface="+mn-cs"/>
        <a:sym typeface="等线"/>
      </a:defRPr>
    </a:lvl8pPr>
    <a:lvl9pPr indent="1828800" defTabSz="685800" latinLnBrk="0">
      <a:defRPr sz="9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143000" y="2701527"/>
            <a:ext cx="6858000" cy="124182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 hasCustomPrompt="1"/>
          </p:nvPr>
        </p:nvSpPr>
        <p:spPr>
          <a:xfrm>
            <a:off x="623887" y="1282303"/>
            <a:ext cx="7886701" cy="2139554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623887" y="3442098"/>
            <a:ext cx="7886701" cy="11251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 hasCustomPrompt="1"/>
          </p:nvPr>
        </p:nvSpPr>
        <p:spPr>
          <a:xfrm>
            <a:off x="629841" y="273843"/>
            <a:ext cx="7886701" cy="9941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 hasCustomPrompt="1"/>
          </p:nvPr>
        </p:nvSpPr>
        <p:spPr>
          <a:xfrm>
            <a:off x="629841" y="1260871"/>
            <a:ext cx="3868341" cy="61793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342900">
              <a:buSzTx/>
              <a:buFontTx/>
              <a:buNone/>
              <a:defRPr sz="1800" b="1"/>
            </a:lvl2pPr>
            <a:lvl3pPr marL="0" indent="685800">
              <a:buSzTx/>
              <a:buFontTx/>
              <a:buNone/>
              <a:defRPr sz="1800" b="1"/>
            </a:lvl3pPr>
            <a:lvl4pPr marL="0" indent="1028700">
              <a:buSzTx/>
              <a:buFontTx/>
              <a:buNone/>
              <a:defRPr sz="1800" b="1"/>
            </a:lvl4pPr>
            <a:lvl5pPr marL="0" indent="1371600">
              <a:buSzTx/>
              <a:buFontTx/>
              <a:buNone/>
              <a:defRPr sz="1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29149" y="1260871"/>
            <a:ext cx="3887393" cy="6179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800" b="1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 hasCustomPrompt="1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 hasCustomPrompt="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9115" indent="-196215">
              <a:defRPr sz="2400"/>
            </a:lvl2pPr>
            <a:lvl3pPr marL="914400" indent="-228600">
              <a:defRPr sz="2400"/>
            </a:lvl3pPr>
            <a:lvl4pPr marL="1303020" indent="-274320">
              <a:defRPr sz="2400"/>
            </a:lvl4pPr>
            <a:lvl5pPr marL="1645920" indent="-274320"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629840" y="1543049"/>
            <a:ext cx="2949180" cy="285869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2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 hasCustomPrompt="1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4" name="正文级别 1…"/>
          <p:cNvSpPr txBox="1"/>
          <p:nvPr>
            <p:ph type="body" sz="quarter" idx="1" hasCustomPrompt="1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900">
              <a:buSzTx/>
              <a:buFontTx/>
              <a:buNone/>
              <a:defRPr sz="1200"/>
            </a:lvl2pPr>
            <a:lvl3pPr marL="0" indent="685800">
              <a:buSzTx/>
              <a:buFontTx/>
              <a:buNone/>
              <a:defRPr sz="1200"/>
            </a:lvl3pPr>
            <a:lvl4pPr marL="0" indent="1028700">
              <a:buSzTx/>
              <a:buFontTx/>
              <a:buNone/>
              <a:defRPr sz="1200"/>
            </a:lvl4pPr>
            <a:lvl5pPr marL="0" indent="1371600">
              <a:buSzTx/>
              <a:buFontTx/>
              <a:buNone/>
              <a:defRPr sz="1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295347" y="4801228"/>
            <a:ext cx="220003" cy="2059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305560" marR="0" indent="-27686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648460" marR="0" indent="-27686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91360" marR="0" indent="-27686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334260" marR="0" indent="-27686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677160" marR="0" indent="-27686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020060" marR="0" indent="-27686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tags" Target="../tags/tag1.xml"/><Relationship Id="rId3" Type="http://schemas.microsoft.com/office/2007/relationships/media" Target="../media/media1.mov"/><Relationship Id="rId2" Type="http://schemas.openxmlformats.org/officeDocument/2006/relationships/video" Target="../media/media1.mov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5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66039"/>
            <a:ext cx="9144000" cy="5077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6" name="文本框 7"/>
          <p:cNvSpPr txBox="1"/>
          <p:nvPr/>
        </p:nvSpPr>
        <p:spPr>
          <a:xfrm>
            <a:off x="292735" y="1328419"/>
            <a:ext cx="4520565" cy="447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>
                <a:latin typeface="Alibaba PuHuiTi 2.0 85 Bold"/>
                <a:ea typeface="Alibaba PuHuiTi 2.0 85 Bold"/>
                <a:cs typeface="Alibaba PuHuiTi 2.0 85 Bold"/>
                <a:sym typeface="Alibaba PuHuiTi 2.0 85 Bold"/>
              </a:defRPr>
            </a:lvl1pPr>
          </a:lstStyle>
          <a:p>
            <a:r>
              <a:t>第三届中国Rust开发者大会</a:t>
            </a:r>
          </a:p>
        </p:txBody>
      </p:sp>
      <p:pic>
        <p:nvPicPr>
          <p:cNvPr id="97" name="图片 9" descr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0"/>
            <a:ext cx="4400550" cy="13284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8" name="图片 10" descr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655" y="4199254"/>
            <a:ext cx="3754121" cy="108712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 sz="1800"/>
          </a:p>
        </p:txBody>
      </p:sp>
      <p:sp>
        <p:nvSpPr>
          <p:cNvPr id="104" name="文本框 10"/>
          <p:cNvSpPr txBox="1"/>
          <p:nvPr/>
        </p:nvSpPr>
        <p:spPr>
          <a:xfrm>
            <a:off x="849734" y="926217"/>
            <a:ext cx="4577716" cy="6451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视频演示如何使用</a:t>
            </a:r>
            <a:r>
              <a:rPr lang="en-US" altLang="zh-CN"/>
              <a:t> serverless </a:t>
            </a:r>
            <a:r>
              <a:rPr lang="zh-CN" altLang="en-US"/>
              <a:t>的方式</a:t>
            </a:r>
            <a:r>
              <a:rPr lang="zh-CN"/>
              <a:t>部署一个</a:t>
            </a:r>
            <a:r>
              <a:rPr lang="en-US" altLang="zh-CN"/>
              <a:t> PR review </a:t>
            </a:r>
            <a:r>
              <a:rPr lang="zh-CN" altLang="en-US"/>
              <a:t>机器人。</a:t>
            </a:r>
            <a:endParaRPr lang="zh-CN" altLang="en-US"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" name="文本框 10"/>
          <p:cNvSpPr txBox="1"/>
          <p:nvPr/>
        </p:nvSpPr>
        <p:spPr>
          <a:xfrm>
            <a:off x="611505" y="2313940"/>
            <a:ext cx="8506460" cy="3371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buFont typeface="Arial" panose="020B0604020202020204" pitchFamily="34" charset="0"/>
            </a:pPr>
            <a:r>
              <a:rPr lang="zh-CN" altLang="en-US" sz="1600">
                <a:ea typeface="SimSun" charset="0"/>
              </a:rPr>
              <a:t>待插入视频，大概是</a:t>
            </a:r>
            <a:r>
              <a:rPr lang="en-US" altLang="zh-CN" sz="1600">
                <a:ea typeface="SimSun" charset="0"/>
              </a:rPr>
              <a:t>2</a:t>
            </a:r>
            <a:r>
              <a:rPr lang="zh-CN" altLang="en-US" sz="1600">
                <a:ea typeface="SimSun" charset="0"/>
              </a:rPr>
              <a:t>分钟的</a:t>
            </a:r>
            <a:r>
              <a:rPr lang="zh-CN" altLang="en-US" sz="1600">
                <a:ea typeface="SimSun" charset="0"/>
              </a:rPr>
              <a:t>录屏</a:t>
            </a:r>
            <a:endParaRPr lang="zh-CN" altLang="en-US" sz="1600">
              <a:ea typeface="SimSun" charset="0"/>
            </a:endParaRPr>
          </a:p>
        </p:txBody>
      </p:sp>
      <p:pic>
        <p:nvPicPr>
          <p:cNvPr id="3" name="template dem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9125" y="0"/>
            <a:ext cx="7905750" cy="5143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矩形 4"/>
          <p:cNvSpPr/>
          <p:nvPr/>
        </p:nvSpPr>
        <p:spPr>
          <a:xfrm>
            <a:off x="0" y="2571750"/>
            <a:ext cx="9144001" cy="2571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800"/>
          </a:p>
        </p:txBody>
      </p:sp>
      <p:sp>
        <p:nvSpPr>
          <p:cNvPr id="5" name="文本框 14"/>
          <p:cNvSpPr txBox="1"/>
          <p:nvPr/>
        </p:nvSpPr>
        <p:spPr>
          <a:xfrm>
            <a:off x="683260" y="1491615"/>
            <a:ext cx="714883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algn="ctr"/>
            <a:r>
              <a:rPr lang="en-US" altLang="zh-CN">
                <a:latin typeface="+mn-lt"/>
                <a:ea typeface="+mn-lt"/>
                <a:cs typeface="+mn-lt"/>
              </a:rPr>
              <a:t>Talk </a:t>
            </a:r>
            <a:r>
              <a:rPr lang="en-US" altLang="zh-CN">
                <a:latin typeface="+mn-lt"/>
                <a:ea typeface="+mn-lt"/>
                <a:cs typeface="+mn-lt"/>
              </a:rPr>
              <a:t>is cheap, show me the code!</a:t>
            </a:r>
            <a:endParaRPr lang="en-US" altLang="zh-CN">
              <a:latin typeface="+mn-lt"/>
              <a:ea typeface="+mn-lt"/>
              <a:cs typeface="+mn-lt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2627384" y="3003419"/>
            <a:ext cx="3557064" cy="11988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>
                <a:sym typeface="+mn-ea"/>
              </a:rPr>
              <a:t>Telegram ChatGPT </a:t>
            </a:r>
            <a:r>
              <a:rPr lang="zh-CN" altLang="en-US" sz="1800" b="1">
                <a:sym typeface="+mn-ea"/>
              </a:rPr>
              <a:t>机器人</a:t>
            </a:r>
            <a:endParaRPr lang="zh-CN" altLang="en-US" sz="1800" b="1"/>
          </a:p>
          <a:p>
            <a:pPr>
              <a:buFont typeface="Arial" panose="020B0604020202020204" pitchFamily="34" charset="0"/>
            </a:pPr>
            <a:endParaRPr lang="en-US" sz="1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PR  Review </a:t>
            </a:r>
            <a:r>
              <a:rPr lang="zh-CN" altLang="en-US" sz="1800" b="1"/>
              <a:t>机器人</a:t>
            </a:r>
            <a:endParaRPr lang="zh-CN" altLang="en-US" sz="18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b="1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 sz="1800"/>
          </a:p>
        </p:txBody>
      </p:sp>
      <p:sp>
        <p:nvSpPr>
          <p:cNvPr id="104" name="文本框 10"/>
          <p:cNvSpPr txBox="1"/>
          <p:nvPr/>
        </p:nvSpPr>
        <p:spPr>
          <a:xfrm>
            <a:off x="849630" y="926465"/>
            <a:ext cx="5806440" cy="3683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/>
              <a:t>使用</a:t>
            </a:r>
            <a:r>
              <a:rPr lang="en-US" altLang="zh-CN"/>
              <a:t> Rust </a:t>
            </a:r>
            <a:r>
              <a:rPr lang="zh-CN" altLang="en-US"/>
              <a:t>构建基于</a:t>
            </a:r>
            <a:r>
              <a:rPr lang="en-US" altLang="zh-CN"/>
              <a:t> ChatGPT </a:t>
            </a:r>
            <a:r>
              <a:rPr lang="zh-CN" altLang="en-US"/>
              <a:t>的</a:t>
            </a:r>
            <a:r>
              <a:rPr lang="en-US" altLang="zh-CN"/>
              <a:t> Telegram </a:t>
            </a:r>
            <a:r>
              <a:rPr lang="zh-CN" altLang="en-US"/>
              <a:t>机器人</a:t>
            </a:r>
            <a:endParaRPr lang="zh-CN" altLang="en-US"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" name="文本框 10"/>
          <p:cNvSpPr txBox="1"/>
          <p:nvPr/>
        </p:nvSpPr>
        <p:spPr>
          <a:xfrm>
            <a:off x="611505" y="2313940"/>
            <a:ext cx="8506460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buFont typeface="Arial" panose="020B0604020202020204" pitchFamily="34" charset="0"/>
            </a:pPr>
            <a:r>
              <a:rPr lang="en-US" altLang="zh-CN" sz="1600">
                <a:ea typeface="SimSun" charset="0"/>
              </a:rPr>
              <a:t>1. </a:t>
            </a:r>
            <a:r>
              <a:rPr lang="zh-CN" altLang="en-US" sz="1600">
                <a:ea typeface="SimSun" charset="0"/>
              </a:rPr>
              <a:t>通过不同的</a:t>
            </a:r>
            <a:r>
              <a:rPr lang="en-US" altLang="zh-CN" sz="1600">
                <a:ea typeface="SimSun" charset="0"/>
              </a:rPr>
              <a:t> prompt </a:t>
            </a:r>
            <a:r>
              <a:rPr lang="zh-CN" altLang="en-US" sz="1600">
                <a:ea typeface="SimSun" charset="0"/>
              </a:rPr>
              <a:t>扮演不同的角色，并且拥有短期</a:t>
            </a:r>
            <a:r>
              <a:rPr lang="zh-CN" altLang="en-US" sz="1600">
                <a:ea typeface="SimSun" charset="0"/>
              </a:rPr>
              <a:t>记忆</a:t>
            </a:r>
            <a:endParaRPr lang="zh-CN" altLang="en-US" sz="1600">
              <a:ea typeface="SimSun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1600">
                <a:ea typeface="SimSun" charset="0"/>
              </a:rPr>
              <a:t>2. </a:t>
            </a:r>
            <a:r>
              <a:rPr lang="en-US" altLang="zh-CN" sz="1600">
                <a:ea typeface="SimSun" charset="0"/>
              </a:rPr>
              <a:t>Chat with images</a:t>
            </a:r>
            <a:endParaRPr lang="en-US" altLang="zh-CN" sz="1600">
              <a:ea typeface="SimSun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1600">
                <a:ea typeface="SimSun" charset="0"/>
              </a:rPr>
              <a:t>3. Chat with text</a:t>
            </a:r>
            <a:endParaRPr lang="en-US" altLang="zh-CN" sz="1600">
              <a:ea typeface="SimSun" charset="0"/>
            </a:endParaRPr>
          </a:p>
        </p:txBody>
      </p:sp>
      <p:sp>
        <p:nvSpPr>
          <p:cNvPr id="3" name="文本框 10"/>
          <p:cNvSpPr txBox="1"/>
          <p:nvPr/>
        </p:nvSpPr>
        <p:spPr>
          <a:xfrm>
            <a:off x="611505" y="1851660"/>
            <a:ext cx="8506460" cy="3371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buFont typeface="Arial" panose="020B0604020202020204" pitchFamily="34" charset="0"/>
            </a:pPr>
            <a:r>
              <a:rPr lang="zh-CN" altLang="en-US" sz="1600">
                <a:ea typeface="SimSun" charset="0"/>
              </a:rPr>
              <a:t>这个机器人</a:t>
            </a:r>
            <a:r>
              <a:rPr lang="zh-CN" altLang="en-US" sz="1600">
                <a:ea typeface="SimSun" charset="0"/>
              </a:rPr>
              <a:t>可以：</a:t>
            </a:r>
            <a:endParaRPr lang="zh-CN" altLang="en-US" sz="1600">
              <a:ea typeface="SimSun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 sz="1800"/>
          </a:p>
        </p:txBody>
      </p:sp>
      <p:sp>
        <p:nvSpPr>
          <p:cNvPr id="104" name="文本框 10"/>
          <p:cNvSpPr txBox="1"/>
          <p:nvPr/>
        </p:nvSpPr>
        <p:spPr>
          <a:xfrm>
            <a:off x="849630" y="926465"/>
            <a:ext cx="5806440" cy="3683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/>
              <a:t>使用</a:t>
            </a:r>
            <a:r>
              <a:rPr lang="en-US" altLang="zh-CN"/>
              <a:t> Rust </a:t>
            </a:r>
            <a:r>
              <a:rPr lang="zh-CN" altLang="en-US"/>
              <a:t>构建基于</a:t>
            </a:r>
            <a:r>
              <a:rPr lang="en-US" altLang="zh-CN"/>
              <a:t> ChatGPT </a:t>
            </a:r>
            <a:r>
              <a:rPr lang="zh-CN" altLang="en-US"/>
              <a:t>的</a:t>
            </a:r>
            <a:r>
              <a:rPr lang="en-US" altLang="zh-CN"/>
              <a:t> Telegram </a:t>
            </a:r>
            <a:r>
              <a:rPr lang="zh-CN" altLang="en-US"/>
              <a:t>机器人</a:t>
            </a:r>
            <a:endParaRPr lang="zh-CN" altLang="en-US"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47470"/>
            <a:ext cx="8241665" cy="35331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7379970" y="2139315"/>
            <a:ext cx="135255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Cargo.toml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843280"/>
            <a:ext cx="5574030" cy="4146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915670"/>
            <a:ext cx="9144000" cy="36664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781040" y="4011930"/>
            <a:ext cx="3095625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telegram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机器人的基础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设置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5652135" y="3507740"/>
            <a:ext cx="3095625" cy="830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Open AI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的基础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设置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获取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chat_id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37030"/>
            <a:ext cx="9144000" cy="18688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5723890" y="2211705"/>
            <a:ext cx="3095625" cy="11074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当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Telegram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收到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规定好的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Slash 开头的 telegram command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，就预启动不同的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 Prom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pt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SimSun" charset="0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483235"/>
            <a:ext cx="5215890" cy="4415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379"/>
          <a:stretch>
            <a:fillRect/>
          </a:stretch>
        </p:blipFill>
        <p:spPr>
          <a:xfrm>
            <a:off x="251460" y="915670"/>
            <a:ext cx="8454390" cy="40252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723890" y="2211705"/>
            <a:ext cx="3095625" cy="1384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当收到消息的时候，就按照预设的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 system_prompt 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SimSun" charset="0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SimSun" charset="0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使用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 GPT3.5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调用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 OpenAI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，并把结果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返回。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SimSun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43280"/>
            <a:ext cx="6309995" cy="38354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723890" y="2211705"/>
            <a:ext cx="3095625" cy="11074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>
                <a:sym typeface="Calibri"/>
              </a:rPr>
              <a:t>在</a:t>
            </a:r>
            <a:r>
              <a:rPr lang="en-US" altLang="zh-CN">
                <a:sym typeface="Calibri"/>
              </a:rPr>
              <a:t> ocr </a:t>
            </a:r>
            <a:r>
              <a:rPr lang="zh-CN" altLang="en-US">
                <a:sym typeface="Calibri"/>
              </a:rPr>
              <a:t>这个</a:t>
            </a:r>
            <a:r>
              <a:rPr lang="en-US" altLang="zh-CN">
                <a:sym typeface="Calibri"/>
              </a:rPr>
              <a:t>function </a:t>
            </a:r>
            <a:r>
              <a:rPr lang="zh-CN" altLang="en-US">
                <a:sym typeface="Calibri"/>
              </a:rPr>
              <a:t>里</a:t>
            </a:r>
            <a:r>
              <a:rPr>
                <a:sym typeface="Calibri"/>
              </a:rPr>
              <a:t> 识别图片</a:t>
            </a:r>
            <a:r>
              <a:rPr lang="zh-CN">
                <a:sym typeface="Calibri"/>
              </a:rPr>
              <a:t>中</a:t>
            </a:r>
            <a:r>
              <a:rPr>
                <a:sym typeface="Calibri"/>
              </a:rPr>
              <a:t>的文字，text_detection 是把识别的图片转化为 base64 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文本框 21"/>
          <p:cNvSpPr txBox="1"/>
          <p:nvPr/>
        </p:nvSpPr>
        <p:spPr>
          <a:xfrm>
            <a:off x="762634" y="1507070"/>
            <a:ext cx="7467602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zh-CN">
                <a:latin typeface="+mn-lt"/>
                <a:cs typeface="+mn-lt"/>
              </a:rPr>
              <a:t>使用</a:t>
            </a:r>
            <a:r>
              <a:rPr lang="en-US" altLang="zh-CN">
                <a:latin typeface="+mn-lt"/>
                <a:cs typeface="+mn-lt"/>
              </a:rPr>
              <a:t> Rust </a:t>
            </a:r>
            <a:r>
              <a:rPr lang="zh-CN" altLang="en-US">
                <a:latin typeface="+mn-lt"/>
                <a:cs typeface="+mn-lt"/>
              </a:rPr>
              <a:t>构建</a:t>
            </a:r>
            <a:r>
              <a:rPr lang="en-US" altLang="zh-CN">
                <a:latin typeface="+mn-lt"/>
                <a:cs typeface="+mn-lt"/>
              </a:rPr>
              <a:t> LLM </a:t>
            </a:r>
            <a:r>
              <a:rPr lang="zh-CN" altLang="en-US">
                <a:latin typeface="+mn-lt"/>
                <a:cs typeface="+mn-lt"/>
              </a:rPr>
              <a:t>应用</a:t>
            </a:r>
            <a:endParaRPr lang="zh-CN" altLang="en-US">
              <a:latin typeface="+mn-lt"/>
              <a:cs typeface="+mn-lt"/>
            </a:endParaR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 sz="1800"/>
          </a:p>
        </p:txBody>
      </p:sp>
      <p:sp>
        <p:nvSpPr>
          <p:cNvPr id="104" name="文本框 10"/>
          <p:cNvSpPr txBox="1"/>
          <p:nvPr/>
        </p:nvSpPr>
        <p:spPr>
          <a:xfrm>
            <a:off x="827509" y="2140972"/>
            <a:ext cx="4577716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>
                <a:latin typeface="+mn-lt"/>
                <a:ea typeface="+mn-lt"/>
              </a:rPr>
              <a:t>夏歌</a:t>
            </a:r>
            <a:endParaRPr lang="zh-CN">
              <a:latin typeface="+mn-lt"/>
              <a:ea typeface="+mn-lt"/>
            </a:endParaRPr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sz="1800"/>
              <a:t>https://github.com/flows-network/review-any-pr-with-chatgpt</a:t>
            </a: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539855" y="385343"/>
            <a:ext cx="4577715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sz="1600"/>
              <a:t>使用</a:t>
            </a:r>
            <a:r>
              <a:rPr lang="en-US" altLang="zh-CN" sz="1600"/>
              <a:t> Rust </a:t>
            </a:r>
            <a:r>
              <a:rPr lang="zh-CN" altLang="en-US" sz="1600"/>
              <a:t>构建</a:t>
            </a:r>
            <a:r>
              <a:rPr lang="en-US" altLang="zh-CN" sz="1600"/>
              <a:t> ChatGPT  Telegram </a:t>
            </a:r>
            <a:r>
              <a:rPr lang="zh-CN" altLang="en-US" sz="1600"/>
              <a:t>机器</a:t>
            </a:r>
            <a:r>
              <a:rPr lang="zh-CN" altLang="en-US" sz="1600"/>
              <a:t>人</a:t>
            </a:r>
            <a:endParaRPr lang="zh-CN" altLang="en-US" sz="1600"/>
          </a:p>
        </p:txBody>
      </p:sp>
      <p:sp>
        <p:nvSpPr>
          <p:cNvPr id="128" name="矩形 5"/>
          <p:cNvSpPr/>
          <p:nvPr/>
        </p:nvSpPr>
        <p:spPr>
          <a:xfrm>
            <a:off x="449609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8" name="Picture 7" descr="1_921147063_171_85_3_707433912_aed99b015f49464ef45ecd95ed8bd8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5035" y="1563370"/>
            <a:ext cx="2233930" cy="2233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 sz="1800"/>
          </a:p>
        </p:txBody>
      </p:sp>
      <p:sp>
        <p:nvSpPr>
          <p:cNvPr id="104" name="文本框 10"/>
          <p:cNvSpPr txBox="1"/>
          <p:nvPr/>
        </p:nvSpPr>
        <p:spPr>
          <a:xfrm>
            <a:off x="849630" y="926465"/>
            <a:ext cx="5806440" cy="3683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/>
              <a:t>使用</a:t>
            </a:r>
            <a:r>
              <a:rPr lang="en-US" altLang="zh-CN"/>
              <a:t> Rust </a:t>
            </a:r>
            <a:r>
              <a:rPr lang="zh-CN" altLang="en-US"/>
              <a:t>构建基于</a:t>
            </a:r>
            <a:r>
              <a:rPr lang="en-US" altLang="zh-CN"/>
              <a:t> ChatGPT </a:t>
            </a:r>
            <a:r>
              <a:rPr lang="zh-CN" altLang="en-US"/>
              <a:t>的</a:t>
            </a:r>
            <a:r>
              <a:rPr lang="en-US" altLang="zh-CN"/>
              <a:t> PR Review </a:t>
            </a:r>
            <a:r>
              <a:rPr lang="zh-CN" altLang="en-US"/>
              <a:t>机器人</a:t>
            </a:r>
            <a:endParaRPr lang="zh-CN" altLang="en-US"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" name="文本框 10"/>
          <p:cNvSpPr txBox="1"/>
          <p:nvPr/>
        </p:nvSpPr>
        <p:spPr>
          <a:xfrm>
            <a:off x="611505" y="2332990"/>
            <a:ext cx="8506460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buFont typeface="Arial" panose="020B0604020202020204" pitchFamily="34" charset="0"/>
            </a:pPr>
            <a:r>
              <a:rPr lang="zh-CN" altLang="en-US" sz="1600">
                <a:ea typeface="SimSun" charset="0"/>
              </a:rPr>
              <a:t>当有新的</a:t>
            </a:r>
            <a:r>
              <a:rPr lang="en-US" altLang="zh-CN" sz="1600">
                <a:ea typeface="SimSun" charset="0"/>
              </a:rPr>
              <a:t> PR </a:t>
            </a:r>
            <a:r>
              <a:rPr lang="zh-CN" altLang="en-US" sz="1600">
                <a:ea typeface="SimSun" charset="0"/>
              </a:rPr>
              <a:t>或在</a:t>
            </a:r>
            <a:r>
              <a:rPr lang="en-US" altLang="zh-CN" sz="1600">
                <a:ea typeface="SimSun" charset="0"/>
              </a:rPr>
              <a:t> PR comment </a:t>
            </a:r>
            <a:r>
              <a:rPr lang="zh-CN" altLang="en-US" sz="1600">
                <a:ea typeface="SimSun" charset="0"/>
              </a:rPr>
              <a:t>收到关键词，就按照每次</a:t>
            </a:r>
            <a:r>
              <a:rPr lang="en-US" altLang="zh-CN" sz="1600">
                <a:ea typeface="SimSun" charset="0"/>
              </a:rPr>
              <a:t> commit </a:t>
            </a:r>
            <a:r>
              <a:rPr lang="zh-CN" altLang="en-US" sz="1600">
                <a:ea typeface="SimSun" charset="0"/>
              </a:rPr>
              <a:t>的记录对</a:t>
            </a:r>
            <a:r>
              <a:rPr lang="en-US" altLang="zh-CN" sz="1600">
                <a:ea typeface="SimSun" charset="0"/>
              </a:rPr>
              <a:t> PR </a:t>
            </a:r>
            <a:r>
              <a:rPr lang="zh-CN" altLang="en-US" sz="1600">
                <a:ea typeface="SimSun" charset="0"/>
              </a:rPr>
              <a:t>进行</a:t>
            </a:r>
            <a:r>
              <a:rPr lang="en-US" altLang="zh-CN" sz="1600">
                <a:ea typeface="SimSun" charset="0"/>
              </a:rPr>
              <a:t> review</a:t>
            </a:r>
            <a:r>
              <a:rPr lang="zh-CN" altLang="en-US" sz="1600">
                <a:ea typeface="SimSun" charset="0"/>
              </a:rPr>
              <a:t>，</a:t>
            </a:r>
            <a:r>
              <a:rPr lang="en-US" altLang="zh-CN" sz="1600">
                <a:ea typeface="SimSun" charset="0"/>
              </a:rPr>
              <a:t> </a:t>
            </a:r>
            <a:r>
              <a:rPr lang="zh-CN" altLang="en-US" sz="1600">
                <a:ea typeface="SimSun" charset="0"/>
              </a:rPr>
              <a:t>并且以</a:t>
            </a:r>
            <a:r>
              <a:rPr lang="en-US" altLang="zh-CN" sz="1600">
                <a:ea typeface="SimSun" charset="0"/>
              </a:rPr>
              <a:t> PR comment </a:t>
            </a:r>
            <a:r>
              <a:rPr lang="zh-CN" altLang="en-US" sz="1600">
                <a:ea typeface="SimSun" charset="0"/>
              </a:rPr>
              <a:t>的形式发回到</a:t>
            </a:r>
            <a:r>
              <a:rPr lang="en-US" altLang="zh-CN" sz="1600">
                <a:ea typeface="SimSun" charset="0"/>
              </a:rPr>
              <a:t> GitHub</a:t>
            </a:r>
            <a:endParaRPr lang="zh-CN" altLang="en-US" sz="1600">
              <a:ea typeface="SimSun" charset="0"/>
            </a:endParaRPr>
          </a:p>
          <a:p>
            <a:pPr>
              <a:buFont typeface="Arial" panose="020B0604020202020204" pitchFamily="34" charset="0"/>
            </a:pPr>
            <a:endParaRPr lang="en-US" altLang="zh-CN" sz="1600">
              <a:ea typeface="SimSun" charset="0"/>
            </a:endParaRPr>
          </a:p>
        </p:txBody>
      </p:sp>
      <p:sp>
        <p:nvSpPr>
          <p:cNvPr id="3" name="文本框 10"/>
          <p:cNvSpPr txBox="1"/>
          <p:nvPr/>
        </p:nvSpPr>
        <p:spPr>
          <a:xfrm>
            <a:off x="611505" y="1851660"/>
            <a:ext cx="8506460" cy="3371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buFont typeface="Arial" panose="020B0604020202020204" pitchFamily="34" charset="0"/>
            </a:pPr>
            <a:r>
              <a:rPr lang="zh-CN" altLang="en-US" sz="1600">
                <a:ea typeface="SimSun" charset="0"/>
              </a:rPr>
              <a:t>这个机器人</a:t>
            </a:r>
            <a:r>
              <a:rPr lang="zh-CN" altLang="en-US" sz="1600">
                <a:ea typeface="SimSun" charset="0"/>
              </a:rPr>
              <a:t>可以：</a:t>
            </a:r>
            <a:endParaRPr lang="zh-CN" altLang="en-US" sz="1600">
              <a:ea typeface="SimSun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使用</a:t>
            </a:r>
            <a:r>
              <a:rPr lang="en-US" altLang="zh-CN"/>
              <a:t> Rust </a:t>
            </a:r>
            <a:r>
              <a:rPr lang="zh-CN" altLang="en-US"/>
              <a:t>构建</a:t>
            </a:r>
            <a:r>
              <a:rPr lang="en-US" altLang="zh-CN"/>
              <a:t> PR  review </a:t>
            </a:r>
            <a:r>
              <a:rPr lang="zh-CN" altLang="en-US"/>
              <a:t>机器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771525"/>
            <a:ext cx="6147435" cy="40513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379970" y="2139315"/>
            <a:ext cx="135255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Cargo.toml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使用</a:t>
            </a:r>
            <a:r>
              <a:rPr lang="en-US" altLang="zh-CN"/>
              <a:t> Rust </a:t>
            </a:r>
            <a:r>
              <a:rPr lang="zh-CN" altLang="en-US"/>
              <a:t>构建</a:t>
            </a:r>
            <a:r>
              <a:rPr lang="en-US" altLang="zh-CN"/>
              <a:t> PR  review </a:t>
            </a:r>
            <a:r>
              <a:rPr lang="zh-CN" altLang="en-US"/>
              <a:t>机器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5723890" y="1923415"/>
            <a:ext cx="2633980" cy="5537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设置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OpenAI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与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GitHub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基本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信息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771525"/>
            <a:ext cx="4544060" cy="40354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使用</a:t>
            </a:r>
            <a:r>
              <a:rPr lang="en-US" altLang="zh-CN"/>
              <a:t> Rust </a:t>
            </a:r>
            <a:r>
              <a:rPr lang="zh-CN" altLang="en-US"/>
              <a:t>构建</a:t>
            </a:r>
            <a:r>
              <a:rPr lang="en-US" altLang="zh-CN"/>
              <a:t> PR  review </a:t>
            </a:r>
            <a:r>
              <a:rPr lang="zh-CN" altLang="en-US"/>
              <a:t>机器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843280"/>
            <a:ext cx="4885690" cy="40951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92090" y="1419225"/>
            <a:ext cx="3764915" cy="984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状态为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Open 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PR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状态为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Open 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PR 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有新的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commit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包含了关键词为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trigger phrase 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issue comment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，并且排除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 Hello 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开头的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 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review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SimSun" charset="0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2787650"/>
            <a:ext cx="4504690" cy="19519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219700" y="987425"/>
            <a:ext cx="2167255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筛选事件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SimSun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使用</a:t>
            </a:r>
            <a:r>
              <a:rPr lang="en-US" altLang="zh-CN"/>
              <a:t> Rust </a:t>
            </a:r>
            <a:r>
              <a:rPr lang="zh-CN" altLang="en-US"/>
              <a:t>构建</a:t>
            </a:r>
            <a:r>
              <a:rPr lang="en-US" altLang="zh-CN"/>
              <a:t> PR  review </a:t>
            </a:r>
            <a:r>
              <a:rPr lang="zh-CN" altLang="en-US"/>
              <a:t>机器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5219700" y="1347470"/>
            <a:ext cx="2167255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函数的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trigger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771525"/>
            <a:ext cx="6932930" cy="41001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077075" y="843280"/>
            <a:ext cx="1871345" cy="32315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为当前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PR 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comment 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创建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Chat id</a:t>
            </a: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将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prompt 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传给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ChatGPT</a:t>
            </a: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将每次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commit 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hash 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发给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ChatGPT</a:t>
            </a: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kumimoji="0" lang="en-US" altLang="zh-C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规定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Review 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单次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commit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时，</a:t>
            </a:r>
            <a:r>
              <a:rPr kumimoji="0" lang="en-US" altLang="zh-CN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ChatGPT 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返回的格式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SimSun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使用</a:t>
            </a:r>
            <a:r>
              <a:rPr lang="en-US" altLang="zh-CN"/>
              <a:t> Rust </a:t>
            </a:r>
            <a:r>
              <a:rPr lang="zh-CN" altLang="en-US"/>
              <a:t>构建</a:t>
            </a:r>
            <a:r>
              <a:rPr lang="en-US" altLang="zh-CN"/>
              <a:t> PR  review </a:t>
            </a:r>
            <a:r>
              <a:rPr lang="zh-CN" altLang="en-US"/>
              <a:t>机器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5219700" y="1347470"/>
            <a:ext cx="2167255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函数的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trigger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737870"/>
            <a:ext cx="8197850" cy="39789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435600" y="3220085"/>
            <a:ext cx="385064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汇总所有的总结</a:t>
            </a:r>
            <a:endParaRPr kumimoji="0" 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SimSun" charset="0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使用</a:t>
            </a:r>
            <a:r>
              <a:rPr lang="en-US" altLang="zh-CN"/>
              <a:t> Rust </a:t>
            </a:r>
            <a:r>
              <a:rPr lang="zh-CN" altLang="en-US"/>
              <a:t>构建</a:t>
            </a:r>
            <a:r>
              <a:rPr lang="en-US" altLang="zh-CN"/>
              <a:t> PR  review </a:t>
            </a:r>
            <a:r>
              <a:rPr lang="zh-CN" altLang="en-US"/>
              <a:t>机器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5219700" y="1347470"/>
            <a:ext cx="2167255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函数的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trigger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435600" y="3220085"/>
            <a:ext cx="3850640" cy="5537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规定了  review 结果返回的格式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并把结果返回给程序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7870"/>
            <a:ext cx="9080500" cy="42545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003800" y="3796030"/>
            <a:ext cx="3850640" cy="5537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把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review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结果以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comment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的形式返回到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GitHub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r>
              <a:rPr sz="1800"/>
              <a:t>https://github.com/flows-network/review-any-pr-with-chatgpt</a:t>
            </a: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使用</a:t>
            </a:r>
            <a:r>
              <a:rPr lang="en-US" altLang="zh-CN"/>
              <a:t> Rust </a:t>
            </a:r>
            <a:r>
              <a:rPr lang="zh-CN" altLang="en-US"/>
              <a:t>构建</a:t>
            </a:r>
            <a:r>
              <a:rPr lang="en-US" altLang="zh-CN"/>
              <a:t> PR  review </a:t>
            </a:r>
            <a:r>
              <a:rPr lang="zh-CN" altLang="en-US"/>
              <a:t>机器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539750" y="915670"/>
            <a:ext cx="2167255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Source code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932045" y="843280"/>
            <a:ext cx="385064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Give it a try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67995" y="4155440"/>
            <a:ext cx="3850640" cy="492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</a:pPr>
            <a:r>
              <a:rPr kumimoji="0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https://github.com/flows-network/github-pr-summary</a:t>
            </a:r>
            <a:endParaRPr kumimoji="0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859655" y="3723640"/>
            <a:ext cx="3850640" cy="492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</a:pPr>
            <a:r>
              <a:rPr kumimoji="0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https://github.com/flows-network/review-any-pr-with-chatgpt</a:t>
            </a:r>
            <a:endParaRPr kumimoji="0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1_921147063_171_85_3_707430444_2df93d926684c70e0cb20c1c26cc18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347470"/>
            <a:ext cx="2302510" cy="2302510"/>
          </a:xfrm>
          <a:prstGeom prst="rect">
            <a:avLst/>
          </a:prstGeom>
        </p:spPr>
      </p:pic>
      <p:pic>
        <p:nvPicPr>
          <p:cNvPr id="7" name="Picture 6" descr="1_921147063_171_85_3_707431004_c84dd9d1c591fd5808d20f42d0666fd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5" y="1250950"/>
            <a:ext cx="2289175" cy="2289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 sz="1800"/>
          </a:p>
        </p:txBody>
      </p:sp>
      <p:sp>
        <p:nvSpPr>
          <p:cNvPr id="104" name="文本框 10"/>
          <p:cNvSpPr txBox="1"/>
          <p:nvPr/>
        </p:nvSpPr>
        <p:spPr>
          <a:xfrm>
            <a:off x="849630" y="926465"/>
            <a:ext cx="5806440" cy="3683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/>
              <a:t>使用</a:t>
            </a:r>
            <a:r>
              <a:rPr lang="en-US" altLang="zh-CN"/>
              <a:t> Rust </a:t>
            </a:r>
            <a:r>
              <a:rPr lang="zh-CN" altLang="en-US"/>
              <a:t>构建基于</a:t>
            </a:r>
            <a:r>
              <a:rPr lang="en-US" altLang="zh-CN"/>
              <a:t> ChatGPT </a:t>
            </a:r>
            <a:r>
              <a:rPr lang="zh-CN" altLang="en-US"/>
              <a:t>的</a:t>
            </a:r>
            <a:r>
              <a:rPr lang="en-US" altLang="zh-CN"/>
              <a:t> Telegram </a:t>
            </a:r>
            <a:r>
              <a:rPr lang="zh-CN" altLang="en-US"/>
              <a:t>机器人</a:t>
            </a:r>
            <a:endParaRPr lang="zh-CN" altLang="en-US"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" name="文本框 10"/>
          <p:cNvSpPr txBox="1"/>
          <p:nvPr/>
        </p:nvSpPr>
        <p:spPr>
          <a:xfrm>
            <a:off x="611505" y="2313940"/>
            <a:ext cx="8506460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buFont typeface="Arial" panose="020B0604020202020204" pitchFamily="34" charset="0"/>
            </a:pPr>
            <a:r>
              <a:rPr lang="en-US" altLang="zh-CN" sz="1600">
                <a:ea typeface="SimSun" charset="0"/>
              </a:rPr>
              <a:t>1. </a:t>
            </a:r>
            <a:r>
              <a:rPr lang="zh-CN" altLang="en-US" sz="1600">
                <a:ea typeface="SimSun" charset="0"/>
              </a:rPr>
              <a:t>通过不同的</a:t>
            </a:r>
            <a:r>
              <a:rPr lang="en-US" altLang="zh-CN" sz="1600">
                <a:ea typeface="SimSun" charset="0"/>
              </a:rPr>
              <a:t> prompt </a:t>
            </a:r>
            <a:r>
              <a:rPr lang="zh-CN" altLang="en-US" sz="1600">
                <a:ea typeface="SimSun" charset="0"/>
              </a:rPr>
              <a:t>扮演不同的角色，并且拥有短期</a:t>
            </a:r>
            <a:r>
              <a:rPr lang="zh-CN" altLang="en-US" sz="1600">
                <a:ea typeface="SimSun" charset="0"/>
              </a:rPr>
              <a:t>记忆</a:t>
            </a:r>
            <a:endParaRPr lang="zh-CN" altLang="en-US" sz="1600">
              <a:ea typeface="SimSun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1600">
                <a:ea typeface="SimSun" charset="0"/>
              </a:rPr>
              <a:t>2. </a:t>
            </a:r>
            <a:r>
              <a:rPr lang="en-US" altLang="zh-CN" sz="1600">
                <a:ea typeface="SimSun" charset="0"/>
              </a:rPr>
              <a:t>Chat with images</a:t>
            </a:r>
            <a:endParaRPr lang="en-US" altLang="zh-CN" sz="1600">
              <a:ea typeface="SimSun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1600">
                <a:ea typeface="SimSun" charset="0"/>
              </a:rPr>
              <a:t>3. Chat with text</a:t>
            </a:r>
            <a:endParaRPr lang="en-US" altLang="zh-CN" sz="1600">
              <a:ea typeface="SimSun" charset="0"/>
            </a:endParaRPr>
          </a:p>
        </p:txBody>
      </p:sp>
      <p:sp>
        <p:nvSpPr>
          <p:cNvPr id="3" name="文本框 10"/>
          <p:cNvSpPr txBox="1"/>
          <p:nvPr/>
        </p:nvSpPr>
        <p:spPr>
          <a:xfrm>
            <a:off x="611505" y="1851660"/>
            <a:ext cx="8506460" cy="3371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buFont typeface="Arial" panose="020B0604020202020204" pitchFamily="34" charset="0"/>
            </a:pPr>
            <a:r>
              <a:rPr lang="zh-CN" altLang="en-US" sz="1600">
                <a:ea typeface="SimSun" charset="0"/>
              </a:rPr>
              <a:t>这个机器人</a:t>
            </a:r>
            <a:r>
              <a:rPr lang="zh-CN" altLang="en-US" sz="1600">
                <a:ea typeface="SimSun" charset="0"/>
              </a:rPr>
              <a:t>可以：</a:t>
            </a:r>
            <a:endParaRPr lang="zh-CN" altLang="en-US" sz="1600">
              <a:ea typeface="SimSun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</a:p>
        </p:txBody>
      </p:sp>
      <p:sp>
        <p:nvSpPr>
          <p:cNvPr id="104" name="文本框 10"/>
          <p:cNvSpPr txBox="1"/>
          <p:nvPr/>
        </p:nvSpPr>
        <p:spPr>
          <a:xfrm>
            <a:off x="899264" y="924947"/>
            <a:ext cx="4577716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267335"/>
            <a:ext cx="8126095" cy="45510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7379970" y="2139315"/>
            <a:ext cx="135255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Cargo.toml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843280"/>
            <a:ext cx="5574030" cy="4146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915670"/>
            <a:ext cx="9144000" cy="36664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781040" y="4011930"/>
            <a:ext cx="3095625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telegram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机器人的基础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设置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5652135" y="3507740"/>
            <a:ext cx="3095625" cy="830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Open AI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的基础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设置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获取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chat_id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37030"/>
            <a:ext cx="9144000" cy="18688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3" name="Text Box 2"/>
          <p:cNvSpPr txBox="1"/>
          <p:nvPr/>
        </p:nvSpPr>
        <p:spPr>
          <a:xfrm>
            <a:off x="5723890" y="2211705"/>
            <a:ext cx="3095625" cy="11074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当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Telegram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收到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规定好的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Slash 开头的 telegram command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，就启动不同的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 Prom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SimSun" charset="0"/>
                <a:cs typeface="Calibri"/>
                <a:sym typeface="Calibri"/>
              </a:rPr>
              <a:t>pt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SimSun" charset="0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483235"/>
            <a:ext cx="5215890" cy="4415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"0.1.0"</a:t>
            </a: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 ChatGPT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Telegram </a:t>
            </a:r>
            <a:r>
              <a:rPr lang="zh-CN" altLang="en-US">
                <a:sym typeface="+mn-ea"/>
              </a:rPr>
              <a:t>机器人</a:t>
            </a:r>
            <a:endParaRPr lang="zh-CN" altLang="en-US"/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43280"/>
            <a:ext cx="6309995" cy="38354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723890" y="2211705"/>
            <a:ext cx="3095625" cy="830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cs typeface="Calibri"/>
                <a:sym typeface="Calibri"/>
              </a:rPr>
              <a:t>OCR 识别图片</a:t>
            </a:r>
            <a:r>
              <a:rPr kumimoji="0" 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cs typeface="Calibri"/>
                <a:sym typeface="Calibri"/>
              </a:rPr>
              <a:t>中</a:t>
            </a:r>
            <a:r>
              <a: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cs typeface="Calibri"/>
                <a:sym typeface="Calibri"/>
              </a:rPr>
              <a:t>的文字，text_detection 是把识别的图片转化为 base64 </a:t>
            </a: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文本框 8"/>
          <p:cNvSpPr txBox="1"/>
          <p:nvPr/>
        </p:nvSpPr>
        <p:spPr>
          <a:xfrm>
            <a:off x="706755" y="1923415"/>
            <a:ext cx="4983480" cy="11988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/>
              <a:t>招聘</a:t>
            </a:r>
            <a:r>
              <a:rPr lang="en-US" altLang="zh-CN"/>
              <a:t> Rust </a:t>
            </a:r>
            <a:r>
              <a:rPr lang="zh-CN" altLang="en-US"/>
              <a:t>实习生</a:t>
            </a:r>
            <a:endParaRPr lang="zh-CN" altLang="en-US"/>
          </a:p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endParaRPr lang="zh-CN" altLang="en-US"/>
          </a:p>
          <a:p>
            <a: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/>
              <a:t>请与</a:t>
            </a:r>
            <a:r>
              <a:rPr lang="en-US" altLang="zh-CN"/>
              <a:t> vivian@secondstate.io </a:t>
            </a:r>
            <a:r>
              <a:rPr lang="zh-CN" altLang="en-US"/>
              <a:t>联系</a:t>
            </a:r>
            <a:endParaRPr lang="zh-CN" altLang="en-US"/>
          </a:p>
        </p:txBody>
      </p:sp>
      <p:sp>
        <p:nvSpPr>
          <p:cNvPr id="192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93" name="文本框 15"/>
          <p:cNvSpPr txBox="1"/>
          <p:nvPr/>
        </p:nvSpPr>
        <p:spPr>
          <a:xfrm>
            <a:off x="706860" y="264693"/>
            <a:ext cx="457771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一个</a:t>
            </a:r>
            <a:r>
              <a:rPr lang="zh-CN"/>
              <a:t>小广告</a:t>
            </a:r>
            <a:endParaRPr lang="zh-CN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4000" cy="51428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7" name="文本框 7"/>
          <p:cNvSpPr txBox="1"/>
          <p:nvPr/>
        </p:nvSpPr>
        <p:spPr>
          <a:xfrm>
            <a:off x="348615" y="370839"/>
            <a:ext cx="6710045" cy="1158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0" b="1">
                <a:latin typeface="Alibaba PuHuiTi 2.0 105 Heavy"/>
                <a:ea typeface="Alibaba PuHuiTi 2.0 105 Heavy"/>
                <a:cs typeface="Alibaba PuHuiTi 2.0 105 Heavy"/>
                <a:sym typeface="Alibaba PuHuiTi 2.0 105 Heavy"/>
              </a:defRPr>
            </a:pPr>
            <a:r>
              <a:t>Thank you</a:t>
            </a:r>
            <a:r>
              <a:t>！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 sz="1800"/>
          </a:p>
        </p:txBody>
      </p:sp>
      <p:sp>
        <p:nvSpPr>
          <p:cNvPr id="104" name="文本框 10"/>
          <p:cNvSpPr txBox="1"/>
          <p:nvPr/>
        </p:nvSpPr>
        <p:spPr>
          <a:xfrm>
            <a:off x="899264" y="924947"/>
            <a:ext cx="4577716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368300"/>
            <a:ext cx="6350000" cy="4406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 sz="1800"/>
          </a:p>
        </p:txBody>
      </p:sp>
      <p:sp>
        <p:nvSpPr>
          <p:cNvPr id="104" name="文本框 10"/>
          <p:cNvSpPr txBox="1"/>
          <p:nvPr/>
        </p:nvSpPr>
        <p:spPr>
          <a:xfrm>
            <a:off x="849734" y="926217"/>
            <a:ext cx="4577716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我们能不能直接用</a:t>
            </a:r>
            <a:r>
              <a:rPr lang="en-US" altLang="zh-CN"/>
              <a:t> </a:t>
            </a:r>
            <a:r>
              <a:rPr lang="en-US" altLang="zh-CN"/>
              <a:t>Rust</a:t>
            </a:r>
            <a:endParaRPr lang="en-US" altLang="zh-CN"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4" name="文本框 10"/>
          <p:cNvSpPr txBox="1"/>
          <p:nvPr/>
        </p:nvSpPr>
        <p:spPr>
          <a:xfrm>
            <a:off x="611609" y="1697742"/>
            <a:ext cx="4577716" cy="1476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训练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推理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AI </a:t>
            </a:r>
            <a:r>
              <a:rPr lang="zh-CN" altLang="en-US"/>
              <a:t>应用相关</a:t>
            </a:r>
            <a:r>
              <a:rPr lang="zh-CN" altLang="en-US"/>
              <a:t>的工具</a:t>
            </a:r>
            <a:endParaRPr lang="zh-CN" altLang="en-US"/>
          </a:p>
        </p:txBody>
      </p:sp>
      <p:sp>
        <p:nvSpPr>
          <p:cNvPr id="5" name="Right Arrow 4"/>
          <p:cNvSpPr/>
          <p:nvPr/>
        </p:nvSpPr>
        <p:spPr>
          <a:xfrm>
            <a:off x="1763395" y="2139315"/>
            <a:ext cx="935990" cy="144145"/>
          </a:xfrm>
          <a:prstGeom prst="rightArrow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2843530" y="1779270"/>
            <a:ext cx="5462270" cy="8299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WASI-NN spec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ea typeface="SimSun" charset="0"/>
              </a:rPr>
              <a:t>WasmEdge</a:t>
            </a:r>
            <a:r>
              <a:rPr lang="zh-CN" altLang="en-US" sz="1600">
                <a:ea typeface="SimSun" charset="0"/>
              </a:rPr>
              <a:t>已经支持</a:t>
            </a:r>
            <a:r>
              <a:rPr lang="en-US" altLang="zh-CN" sz="1600">
                <a:ea typeface="SimSun" charset="0"/>
              </a:rPr>
              <a:t> Pytorch</a:t>
            </a:r>
            <a:r>
              <a:rPr lang="zh-CN" altLang="en-US" sz="1600">
                <a:ea typeface="SimSun" charset="0"/>
              </a:rPr>
              <a:t>、</a:t>
            </a:r>
            <a:r>
              <a:rPr lang="en-US" altLang="zh-CN" sz="1600">
                <a:ea typeface="SimSun" charset="0"/>
              </a:rPr>
              <a:t>TensorFlow Lite</a:t>
            </a:r>
            <a:endParaRPr lang="en-US" altLang="zh-CN" sz="1600">
              <a:ea typeface="SimSun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ea typeface="SimSun" charset="0"/>
              </a:rPr>
              <a:t>WASI-NN 2.0</a:t>
            </a:r>
            <a:endParaRPr lang="en-US" altLang="zh-CN" sz="1600">
              <a:ea typeface="SimSun" charset="0"/>
            </a:endParaRPr>
          </a:p>
        </p:txBody>
      </p:sp>
      <p:sp>
        <p:nvSpPr>
          <p:cNvPr id="7" name="文本框 10"/>
          <p:cNvSpPr txBox="1"/>
          <p:nvPr/>
        </p:nvSpPr>
        <p:spPr>
          <a:xfrm>
            <a:off x="3563724" y="2836932"/>
            <a:ext cx="4577716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buFont typeface="Arial" panose="020B0604020202020204" pitchFamily="34" charset="0"/>
            </a:pPr>
            <a:r>
              <a:rPr lang="zh-CN" altLang="en-US" sz="1600">
                <a:ea typeface="SimSun" charset="0"/>
              </a:rPr>
              <a:t>比如</a:t>
            </a:r>
            <a:r>
              <a:rPr lang="en-US" altLang="zh-CN" sz="1600">
                <a:ea typeface="SimSun" charset="0"/>
              </a:rPr>
              <a:t> </a:t>
            </a:r>
            <a:r>
              <a:rPr lang="en-US" altLang="zh-CN" sz="1600">
                <a:ea typeface="SimSun" charset="0"/>
              </a:rPr>
              <a:t>Langchain</a:t>
            </a:r>
            <a:endParaRPr lang="en-US" altLang="zh-CN" sz="1600">
              <a:ea typeface="SimSun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987675" y="2859405"/>
            <a:ext cx="389255" cy="314959"/>
          </a:xfrm>
          <a:prstGeom prst="rightArrow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矩形 4"/>
          <p:cNvSpPr/>
          <p:nvPr/>
        </p:nvSpPr>
        <p:spPr>
          <a:xfrm>
            <a:off x="0" y="2571750"/>
            <a:ext cx="9144001" cy="2571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</a:p>
        </p:txBody>
      </p:sp>
      <p:sp>
        <p:nvSpPr>
          <p:cNvPr id="111" name="文本框 14"/>
          <p:cNvSpPr txBox="1"/>
          <p:nvPr/>
        </p:nvSpPr>
        <p:spPr>
          <a:xfrm>
            <a:off x="899160" y="915670"/>
            <a:ext cx="714883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>
                <a:latin typeface="+mn-lt"/>
                <a:ea typeface="+mn-lt"/>
                <a:cs typeface="+mn-lt"/>
              </a:rPr>
              <a:t>Rewrite </a:t>
            </a:r>
            <a:r>
              <a:rPr lang="en-US" altLang="zh-CN">
                <a:latin typeface="+mn-lt"/>
                <a:ea typeface="+mn-lt"/>
                <a:cs typeface="+mn-lt"/>
              </a:rPr>
              <a:t>it in Rust</a:t>
            </a:r>
            <a:endParaRPr lang="en-US" altLang="zh-CN">
              <a:latin typeface="+mn-lt"/>
              <a:ea typeface="+mn-lt"/>
              <a:cs typeface="+mn-lt"/>
            </a:endParaRPr>
          </a:p>
        </p:txBody>
      </p:sp>
      <p:sp>
        <p:nvSpPr>
          <p:cNvPr id="112" name="文本框 15"/>
          <p:cNvSpPr txBox="1"/>
          <p:nvPr/>
        </p:nvSpPr>
        <p:spPr>
          <a:xfrm>
            <a:off x="762389" y="3634609"/>
            <a:ext cx="3557064" cy="5988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/>
              <a:t>笨重</a:t>
            </a:r>
            <a:endParaRPr lang="zh-CN" alt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/>
              <a:t>资源</a:t>
            </a:r>
            <a:r>
              <a:rPr lang="zh-CN" altLang="en-US"/>
              <a:t>占用多</a:t>
            </a:r>
            <a:endParaRPr lang="zh-CN" alt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/>
              <a:t>大部分时间是在</a:t>
            </a:r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13" name="椭圆 19"/>
          <p:cNvSpPr/>
          <p:nvPr/>
        </p:nvSpPr>
        <p:spPr>
          <a:xfrm>
            <a:off x="755650" y="3075940"/>
            <a:ext cx="287020" cy="2870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117" name="文本框 33"/>
          <p:cNvSpPr txBox="1"/>
          <p:nvPr/>
        </p:nvSpPr>
        <p:spPr>
          <a:xfrm>
            <a:off x="5026276" y="3634609"/>
            <a:ext cx="3557063" cy="5988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/>
              <a:t>轻量级</a:t>
            </a:r>
            <a:endParaRPr lang="zh-CN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/>
              <a:t>资源</a:t>
            </a:r>
            <a:r>
              <a:rPr lang="zh-CN"/>
              <a:t>占用量小</a:t>
            </a:r>
            <a:endParaRPr lang="zh-CN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/>
              <a:t>节省大量计算</a:t>
            </a:r>
            <a:r>
              <a:rPr lang="zh-CN"/>
              <a:t>资源</a:t>
            </a:r>
            <a:endParaRPr lang="zh-CN"/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2" name="文本框 15"/>
          <p:cNvSpPr txBox="1"/>
          <p:nvPr/>
        </p:nvSpPr>
        <p:spPr>
          <a:xfrm>
            <a:off x="1115449" y="3075809"/>
            <a:ext cx="3557064" cy="2603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b="1"/>
              <a:t>Python </a:t>
            </a:r>
            <a:r>
              <a:rPr lang="zh-CN" b="1"/>
              <a:t>与</a:t>
            </a:r>
            <a:r>
              <a:rPr lang="en-US" altLang="zh-CN" b="1"/>
              <a:t> Docker</a:t>
            </a:r>
            <a:endParaRPr lang="en-US" altLang="zh-CN" b="1"/>
          </a:p>
        </p:txBody>
      </p:sp>
      <p:sp>
        <p:nvSpPr>
          <p:cNvPr id="3" name="椭圆 19"/>
          <p:cNvSpPr/>
          <p:nvPr/>
        </p:nvSpPr>
        <p:spPr>
          <a:xfrm>
            <a:off x="5026025" y="3049270"/>
            <a:ext cx="287020" cy="2870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4" name="文本框 15"/>
          <p:cNvSpPr txBox="1"/>
          <p:nvPr/>
        </p:nvSpPr>
        <p:spPr>
          <a:xfrm>
            <a:off x="5420749" y="3075809"/>
            <a:ext cx="3557064" cy="2603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b="1"/>
              <a:t>Rust  </a:t>
            </a:r>
            <a:r>
              <a:rPr lang="zh-CN" b="1"/>
              <a:t>与</a:t>
            </a:r>
            <a:r>
              <a:rPr lang="en-US" altLang="zh-CN" b="1"/>
              <a:t>  WebAssembly</a:t>
            </a:r>
            <a:endParaRPr lang="en-US" altLang="zh-CN" b="1"/>
          </a:p>
        </p:txBody>
      </p:sp>
      <p:sp>
        <p:nvSpPr>
          <p:cNvPr id="5" name="文本框 14"/>
          <p:cNvSpPr txBox="1"/>
          <p:nvPr/>
        </p:nvSpPr>
        <p:spPr>
          <a:xfrm>
            <a:off x="683260" y="1491615"/>
            <a:ext cx="714883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zh-CN" altLang="en-US">
                <a:latin typeface="+mn-lt"/>
                <a:ea typeface="+mn-lt"/>
                <a:cs typeface="+mn-lt"/>
              </a:rPr>
              <a:t>为什么要用</a:t>
            </a:r>
            <a:r>
              <a:rPr lang="en-US" altLang="zh-CN">
                <a:latin typeface="+mn-lt"/>
                <a:ea typeface="+mn-lt"/>
                <a:cs typeface="+mn-lt"/>
              </a:rPr>
              <a:t> Rust</a:t>
            </a:r>
            <a:r>
              <a:rPr lang="zh-CN" altLang="en-US">
                <a:latin typeface="+mn-lt"/>
                <a:ea typeface="+mn-lt"/>
                <a:cs typeface="+mn-lt"/>
              </a:rPr>
              <a:t>？</a:t>
            </a:r>
            <a:endParaRPr lang="zh-CN" altLang="en-US">
              <a:latin typeface="+mn-lt"/>
              <a:ea typeface="+mn-lt"/>
              <a:cs typeface="+mn-lt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矩形 4"/>
          <p:cNvSpPr/>
          <p:nvPr/>
        </p:nvSpPr>
        <p:spPr>
          <a:xfrm>
            <a:off x="0" y="2571750"/>
            <a:ext cx="9144001" cy="2571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800"/>
          </a:p>
        </p:txBody>
      </p:sp>
      <p:sp>
        <p:nvSpPr>
          <p:cNvPr id="111" name="文本框 14"/>
          <p:cNvSpPr txBox="1"/>
          <p:nvPr/>
        </p:nvSpPr>
        <p:spPr>
          <a:xfrm>
            <a:off x="899160" y="915670"/>
            <a:ext cx="714883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>
                <a:latin typeface="+mn-lt"/>
                <a:ea typeface="+mn-lt"/>
                <a:cs typeface="+mn-lt"/>
              </a:rPr>
              <a:t>Rewrite </a:t>
            </a:r>
            <a:r>
              <a:rPr lang="en-US" altLang="zh-CN">
                <a:latin typeface="+mn-lt"/>
                <a:ea typeface="+mn-lt"/>
                <a:cs typeface="+mn-lt"/>
              </a:rPr>
              <a:t>it in Rust</a:t>
            </a:r>
            <a:endParaRPr lang="en-US" altLang="zh-CN">
              <a:latin typeface="+mn-lt"/>
              <a:ea typeface="+mn-lt"/>
              <a:cs typeface="+mn-lt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" name="文本框 15"/>
          <p:cNvSpPr txBox="1"/>
          <p:nvPr/>
        </p:nvSpPr>
        <p:spPr>
          <a:xfrm>
            <a:off x="1115449" y="3075809"/>
            <a:ext cx="3557064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sz="1800" b="1"/>
              <a:t>Rust </a:t>
            </a:r>
            <a:r>
              <a:rPr lang="zh-CN" altLang="en-US" sz="1800" b="1"/>
              <a:t>太难学！</a:t>
            </a:r>
            <a:endParaRPr lang="zh-CN" altLang="en-US" sz="1800" b="1"/>
          </a:p>
        </p:txBody>
      </p:sp>
      <p:sp>
        <p:nvSpPr>
          <p:cNvPr id="5" name="文本框 14"/>
          <p:cNvSpPr txBox="1"/>
          <p:nvPr/>
        </p:nvSpPr>
        <p:spPr>
          <a:xfrm>
            <a:off x="683260" y="1491615"/>
            <a:ext cx="7148830" cy="460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zh-CN" altLang="en-US">
                <a:latin typeface="+mn-lt"/>
                <a:ea typeface="+mn-lt"/>
                <a:cs typeface="+mn-lt"/>
              </a:rPr>
              <a:t>为什么</a:t>
            </a:r>
            <a:r>
              <a:rPr lang="zh-CN" altLang="en-US">
                <a:latin typeface="+mn-lt"/>
                <a:ea typeface="+mn-lt"/>
                <a:cs typeface="+mn-lt"/>
              </a:rPr>
              <a:t>不用</a:t>
            </a:r>
            <a:r>
              <a:rPr lang="en-US" altLang="zh-CN">
                <a:latin typeface="+mn-lt"/>
                <a:ea typeface="+mn-lt"/>
                <a:cs typeface="+mn-lt"/>
              </a:rPr>
              <a:t> Rust</a:t>
            </a:r>
            <a:r>
              <a:rPr lang="zh-CN" altLang="en-US">
                <a:latin typeface="+mn-lt"/>
                <a:ea typeface="+mn-lt"/>
                <a:cs typeface="+mn-lt"/>
              </a:rPr>
              <a:t>？</a:t>
            </a:r>
            <a:endParaRPr lang="zh-CN" altLang="en-US">
              <a:latin typeface="+mn-lt"/>
              <a:ea typeface="+mn-lt"/>
              <a:cs typeface="+mn-lt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1979295" y="3579495"/>
            <a:ext cx="4267835" cy="3683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zh-CN" altLang="en-US" sz="1800" b="1"/>
              <a:t>学习曲线太陡峭了，学习周期太长</a:t>
            </a:r>
            <a:r>
              <a:rPr lang="zh-CN" altLang="en-US" sz="1800" b="1"/>
              <a:t>了</a:t>
            </a:r>
            <a:endParaRPr lang="zh-CN" altLang="en-US" sz="1800" b="1"/>
          </a:p>
        </p:txBody>
      </p:sp>
      <p:sp>
        <p:nvSpPr>
          <p:cNvPr id="7" name="文本框 15"/>
          <p:cNvSpPr txBox="1"/>
          <p:nvPr/>
        </p:nvSpPr>
        <p:spPr>
          <a:xfrm>
            <a:off x="3203329" y="4227699"/>
            <a:ext cx="3557064" cy="3683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zh-CN" altLang="en-US" sz="1800" b="1"/>
              <a:t>招</a:t>
            </a:r>
            <a:r>
              <a:rPr lang="en-US" altLang="zh-CN" sz="1800" b="1"/>
              <a:t> Rust </a:t>
            </a:r>
            <a:r>
              <a:rPr lang="zh-CN" altLang="en-US" sz="1800" b="1"/>
              <a:t>开发太难了</a:t>
            </a:r>
            <a:endParaRPr lang="zh-CN" altLang="en-US" sz="1800" b="1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8"/>
          <p:cNvSpPr/>
          <p:nvPr/>
        </p:nvSpPr>
        <p:spPr>
          <a:xfrm>
            <a:off x="0" y="-1"/>
            <a:ext cx="4535805" cy="5144137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矩形 6"/>
          <p:cNvSpPr/>
          <p:nvPr/>
        </p:nvSpPr>
        <p:spPr>
          <a:xfrm>
            <a:off x="4572000" y="0"/>
            <a:ext cx="4581525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800"/>
          </a:p>
        </p:txBody>
      </p:sp>
      <p:sp>
        <p:nvSpPr>
          <p:cNvPr id="132" name="文本框 10"/>
          <p:cNvSpPr txBox="1"/>
          <p:nvPr/>
        </p:nvSpPr>
        <p:spPr>
          <a:xfrm>
            <a:off x="467404" y="2283202"/>
            <a:ext cx="3394817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rPr lang="en-US"/>
              <a:t>Low code Rust</a:t>
            </a:r>
            <a:endParaRPr lang="en-US"/>
          </a:p>
        </p:txBody>
      </p:sp>
      <p:sp>
        <p:nvSpPr>
          <p:cNvPr id="134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35" name="文本框 7"/>
          <p:cNvSpPr txBox="1"/>
          <p:nvPr/>
        </p:nvSpPr>
        <p:spPr>
          <a:xfrm>
            <a:off x="4937572" y="1494532"/>
            <a:ext cx="3859530" cy="36830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en-US" altLang="zh-CN" sz="1800"/>
              <a:t>Rust </a:t>
            </a:r>
            <a:r>
              <a:rPr lang="zh-CN" altLang="en-US" sz="1800"/>
              <a:t>在系统编程已经取得了巨大</a:t>
            </a:r>
            <a:r>
              <a:rPr lang="zh-CN" altLang="en-US" sz="1800"/>
              <a:t>成功</a:t>
            </a:r>
            <a:endParaRPr lang="zh-CN" altLang="en-US" sz="1800"/>
          </a:p>
        </p:txBody>
      </p:sp>
      <p:sp>
        <p:nvSpPr>
          <p:cNvPr id="2" name="文本框 7"/>
          <p:cNvSpPr txBox="1"/>
          <p:nvPr/>
        </p:nvSpPr>
        <p:spPr>
          <a:xfrm>
            <a:off x="4937572" y="2211447"/>
            <a:ext cx="2564765" cy="36830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1800"/>
              <a:t>培养更广泛的</a:t>
            </a:r>
            <a:r>
              <a:rPr lang="en-US" altLang="zh-CN" sz="1800"/>
              <a:t> Rust </a:t>
            </a:r>
            <a:r>
              <a:rPr lang="zh-CN" altLang="en-US" sz="1800"/>
              <a:t>开发</a:t>
            </a:r>
            <a:endParaRPr lang="zh-CN" altLang="en-US" sz="1800"/>
          </a:p>
        </p:txBody>
      </p:sp>
      <p:sp>
        <p:nvSpPr>
          <p:cNvPr id="3" name="文本框 7"/>
          <p:cNvSpPr txBox="1"/>
          <p:nvPr/>
        </p:nvSpPr>
        <p:spPr>
          <a:xfrm>
            <a:off x="4932045" y="2931795"/>
            <a:ext cx="4140835" cy="6451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zh-CN" altLang="en-US" sz="1800"/>
              <a:t>围绕</a:t>
            </a:r>
            <a:r>
              <a:rPr lang="en-US" altLang="zh-CN" sz="1800"/>
              <a:t> LLM </a:t>
            </a:r>
            <a:r>
              <a:rPr lang="zh-CN" altLang="en-US" sz="1800"/>
              <a:t>生态封装相应的</a:t>
            </a:r>
            <a:r>
              <a:rPr lang="en-US" altLang="zh-CN" sz="1800"/>
              <a:t> Rust </a:t>
            </a:r>
            <a:r>
              <a:rPr lang="zh-CN" altLang="en-US" sz="1800"/>
              <a:t>框架，让开发者能够使用简单的</a:t>
            </a:r>
            <a:r>
              <a:rPr lang="en-US" altLang="zh-CN" sz="1800"/>
              <a:t> Rust </a:t>
            </a:r>
            <a:r>
              <a:rPr lang="zh-CN" altLang="en-US" sz="1800"/>
              <a:t>写应用</a:t>
            </a:r>
            <a:endParaRPr lang="en-US" altLang="zh-CN" sz="1800">
              <a:ea typeface="SimSun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 sz="1800"/>
          </a:p>
        </p:txBody>
      </p:sp>
      <p:sp>
        <p:nvSpPr>
          <p:cNvPr id="104" name="文本框 10"/>
          <p:cNvSpPr txBox="1"/>
          <p:nvPr/>
        </p:nvSpPr>
        <p:spPr>
          <a:xfrm>
            <a:off x="849734" y="926217"/>
            <a:ext cx="4577716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zh-CN"/>
              <a:t>如何用</a:t>
            </a:r>
            <a:r>
              <a:rPr lang="en-US" altLang="zh-CN"/>
              <a:t> Rust </a:t>
            </a:r>
            <a:r>
              <a:rPr lang="zh-CN"/>
              <a:t>实现</a:t>
            </a:r>
            <a:r>
              <a:rPr lang="zh-CN"/>
              <a:t>的</a:t>
            </a:r>
            <a:endParaRPr lang="zh-CN"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" name="文本框 10"/>
          <p:cNvSpPr txBox="1"/>
          <p:nvPr/>
        </p:nvSpPr>
        <p:spPr>
          <a:xfrm>
            <a:off x="683260" y="1635760"/>
            <a:ext cx="5462270" cy="3371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buFont typeface="Arial" panose="020B0604020202020204" pitchFamily="34" charset="0"/>
            </a:pPr>
            <a:r>
              <a:rPr lang="en-US" altLang="zh-CN" sz="1600">
                <a:ea typeface="SimSun" charset="0"/>
              </a:rPr>
              <a:t>构建和部署 AI 相关工作流的 serverless 平台</a:t>
            </a:r>
            <a:endParaRPr lang="en-US" altLang="zh-CN" sz="1600">
              <a:ea typeface="SimSun" charset="0"/>
            </a:endParaRPr>
          </a:p>
        </p:txBody>
      </p:sp>
      <p:sp>
        <p:nvSpPr>
          <p:cNvPr id="2" name="文本框 10"/>
          <p:cNvSpPr txBox="1"/>
          <p:nvPr/>
        </p:nvSpPr>
        <p:spPr>
          <a:xfrm>
            <a:off x="611505" y="2313940"/>
            <a:ext cx="8506460" cy="13220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ea typeface="SimSun" charset="0"/>
              </a:rPr>
              <a:t>上传</a:t>
            </a:r>
            <a:r>
              <a:rPr lang="en-US" altLang="zh-CN" sz="1600">
                <a:ea typeface="SimSun" charset="0"/>
              </a:rPr>
              <a:t> Rust function</a:t>
            </a:r>
            <a:r>
              <a:rPr lang="zh-CN" altLang="en-US" sz="1600">
                <a:ea typeface="SimSun" charset="0"/>
              </a:rPr>
              <a:t>，平台负责将</a:t>
            </a:r>
            <a:r>
              <a:rPr lang="en-US" altLang="zh-CN" sz="1600">
                <a:ea typeface="SimSun" charset="0"/>
              </a:rPr>
              <a:t> Rust </a:t>
            </a:r>
            <a:r>
              <a:rPr lang="zh-CN" altLang="en-US" sz="1600">
                <a:ea typeface="SimSun" charset="0"/>
              </a:rPr>
              <a:t>编译成</a:t>
            </a:r>
            <a:r>
              <a:rPr lang="en-US" altLang="zh-CN" sz="1600">
                <a:ea typeface="SimSun" charset="0"/>
              </a:rPr>
              <a:t> Wasm</a:t>
            </a:r>
            <a:r>
              <a:rPr lang="zh-CN" altLang="en-US" sz="1600">
                <a:ea typeface="SimSun" charset="0"/>
              </a:rPr>
              <a:t>，并运行在</a:t>
            </a:r>
            <a:r>
              <a:rPr lang="en-US" altLang="zh-CN" sz="1600">
                <a:ea typeface="SimSun" charset="0"/>
              </a:rPr>
              <a:t> WasmEdge </a:t>
            </a:r>
            <a:r>
              <a:rPr lang="zh-CN" altLang="en-US" sz="1600">
                <a:ea typeface="SimSun" charset="0"/>
              </a:rPr>
              <a:t>安全容器中</a:t>
            </a:r>
            <a:endParaRPr lang="zh-CN" altLang="en-US" sz="1600">
              <a:ea typeface="SimSun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ea typeface="SimSun" charset="0"/>
              </a:rPr>
              <a:t>平台封装了一些常用 LLM 和 SaaS 的 API，并发布成了 crate，比如 ChatGPT、telegram、GitHub、Discord、向量数据库比如 qdront。</a:t>
            </a:r>
            <a:endParaRPr lang="en-US" altLang="zh-CN" sz="1600">
              <a:ea typeface="SimSun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ea typeface="SimSun" charset="0"/>
              </a:rPr>
              <a:t>整个</a:t>
            </a:r>
            <a:r>
              <a:rPr lang="en-US" altLang="zh-CN" sz="1600">
                <a:ea typeface="SimSun" charset="0"/>
              </a:rPr>
              <a:t> serverless </a:t>
            </a:r>
            <a:r>
              <a:rPr lang="zh-CN" altLang="en-US" sz="1600">
                <a:ea typeface="SimSun" charset="0"/>
              </a:rPr>
              <a:t>平台是为</a:t>
            </a:r>
            <a:r>
              <a:rPr lang="en-US" altLang="zh-CN" sz="1600">
                <a:ea typeface="SimSun" charset="0"/>
              </a:rPr>
              <a:t> Rust </a:t>
            </a:r>
            <a:r>
              <a:rPr lang="zh-CN" altLang="en-US" sz="1600">
                <a:ea typeface="SimSun" charset="0"/>
              </a:rPr>
              <a:t>和</a:t>
            </a:r>
            <a:r>
              <a:rPr lang="en-US" altLang="zh-CN" sz="1600">
                <a:ea typeface="SimSun" charset="0"/>
              </a:rPr>
              <a:t> WebAssembly </a:t>
            </a:r>
            <a:r>
              <a:rPr lang="zh-CN" altLang="en-US" sz="1600">
                <a:ea typeface="SimSun" charset="0"/>
              </a:rPr>
              <a:t>设计的</a:t>
            </a:r>
            <a:endParaRPr lang="en-US" altLang="zh-CN" sz="1600">
              <a:ea typeface="SimSun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>
              <a:ea typeface="SimSun" charset="0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2789</Words>
  <Application>WPS Spreadsheets</Application>
  <PresentationFormat/>
  <Paragraphs>254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7" baseType="lpstr">
      <vt:lpstr>Arial</vt:lpstr>
      <vt:lpstr>SimSun</vt:lpstr>
      <vt:lpstr>Wingdings</vt:lpstr>
      <vt:lpstr>Calibri</vt:lpstr>
      <vt:lpstr>Helvetica Neue</vt:lpstr>
      <vt:lpstr>Calibri Light</vt:lpstr>
      <vt:lpstr>Arial</vt:lpstr>
      <vt:lpstr>等线</vt:lpstr>
      <vt:lpstr>苹方-简</vt:lpstr>
      <vt:lpstr>Alibaba PuHuiTi 2.0 85 Bold</vt:lpstr>
      <vt:lpstr>Thonburi</vt:lpstr>
      <vt:lpstr>Poppins</vt:lpstr>
      <vt:lpstr>Poppins Medium</vt:lpstr>
      <vt:lpstr>SimSun</vt:lpstr>
      <vt:lpstr>宋体-简</vt:lpstr>
      <vt:lpstr>Alibaba PuHuiTi 2.0 105 Heavy</vt:lpstr>
      <vt:lpstr>SimSun</vt:lpstr>
      <vt:lpstr>Microsoft YaHei</vt:lpstr>
      <vt:lpstr>汉仪旗黑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alabulei</cp:lastModifiedBy>
  <cp:revision>2</cp:revision>
  <dcterms:created xsi:type="dcterms:W3CDTF">2023-06-15T10:48:17Z</dcterms:created>
  <dcterms:modified xsi:type="dcterms:W3CDTF">2023-06-15T10:48:17Z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1033-5.0.0.7908</vt:lpwstr>
  </property>
</Properties>
</file>